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5BC2-C6E6-4ED6-84E6-002015030B1F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D4D2-DF16-41F8-9E6A-0F60E566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3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5BC2-C6E6-4ED6-84E6-002015030B1F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D4D2-DF16-41F8-9E6A-0F60E566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8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5BC2-C6E6-4ED6-84E6-002015030B1F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D4D2-DF16-41F8-9E6A-0F60E566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5BC2-C6E6-4ED6-84E6-002015030B1F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D4D2-DF16-41F8-9E6A-0F60E566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3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5BC2-C6E6-4ED6-84E6-002015030B1F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D4D2-DF16-41F8-9E6A-0F60E566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9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5BC2-C6E6-4ED6-84E6-002015030B1F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D4D2-DF16-41F8-9E6A-0F60E566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8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5BC2-C6E6-4ED6-84E6-002015030B1F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D4D2-DF16-41F8-9E6A-0F60E566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7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5BC2-C6E6-4ED6-84E6-002015030B1F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D4D2-DF16-41F8-9E6A-0F60E566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9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5BC2-C6E6-4ED6-84E6-002015030B1F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D4D2-DF16-41F8-9E6A-0F60E566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9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5BC2-C6E6-4ED6-84E6-002015030B1F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D4D2-DF16-41F8-9E6A-0F60E566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34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5BC2-C6E6-4ED6-84E6-002015030B1F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D4D2-DF16-41F8-9E6A-0F60E566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0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E5BC2-C6E6-4ED6-84E6-002015030B1F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DD4D2-DF16-41F8-9E6A-0F60E566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1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990600"/>
            <a:ext cx="5227492" cy="494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73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Let’s Talk About Death Baby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3600" dirty="0">
                <a:latin typeface="Garamond" panose="02020404030301010803" pitchFamily="18" charset="0"/>
              </a:rPr>
              <a:t>What constitutes a “good death</a:t>
            </a:r>
            <a:r>
              <a:rPr lang="en-US" sz="3600" dirty="0" smtClean="0">
                <a:latin typeface="Garamond" panose="02020404030301010803" pitchFamily="18" charset="0"/>
              </a:rPr>
              <a:t>”</a:t>
            </a:r>
          </a:p>
          <a:p>
            <a:pPr marL="457200" lvl="1" indent="0">
              <a:buNone/>
            </a:pPr>
            <a:endParaRPr lang="en-US" sz="3600" dirty="0"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Garamond" panose="02020404030301010803" pitchFamily="18" charset="0"/>
              </a:rPr>
              <a:t>The role of a Death Doula Do </a:t>
            </a:r>
            <a:r>
              <a:rPr lang="en-US" sz="3600" dirty="0">
                <a:latin typeface="Garamond" panose="02020404030301010803" pitchFamily="18" charset="0"/>
              </a:rPr>
              <a:t>you want/need a Death Doula</a:t>
            </a:r>
            <a:r>
              <a:rPr lang="en-US" sz="3600" dirty="0" smtClean="0">
                <a:latin typeface="Garamond" panose="02020404030301010803" pitchFamily="18" charset="0"/>
              </a:rPr>
              <a:t>?</a:t>
            </a:r>
          </a:p>
          <a:p>
            <a:pPr marL="457200" lvl="1" indent="0">
              <a:buNone/>
            </a:pPr>
            <a:endParaRPr lang="en-US" sz="3600" dirty="0"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dirty="0">
                <a:latin typeface="Garamond" panose="02020404030301010803" pitchFamily="18" charset="0"/>
              </a:rPr>
              <a:t>You’re going to die. When? Someday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04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What is a Good Death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Garamond" panose="02020404030301010803" pitchFamily="18" charset="0"/>
              </a:rPr>
              <a:t>According </a:t>
            </a:r>
            <a:r>
              <a:rPr lang="en-US" dirty="0">
                <a:latin typeface="Garamond" panose="02020404030301010803" pitchFamily="18" charset="0"/>
              </a:rPr>
              <a:t>to an Institute of Medicine report, a </a:t>
            </a:r>
            <a:endParaRPr lang="en-US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Garamond" panose="02020404030301010803" pitchFamily="18" charset="0"/>
              </a:rPr>
              <a:t>good </a:t>
            </a:r>
            <a:r>
              <a:rPr lang="en-US" b="1" dirty="0">
                <a:latin typeface="Garamond" panose="02020404030301010803" pitchFamily="18" charset="0"/>
              </a:rPr>
              <a:t>death</a:t>
            </a:r>
            <a:r>
              <a:rPr lang="en-US" dirty="0">
                <a:latin typeface="Garamond" panose="02020404030301010803" pitchFamily="18" charset="0"/>
              </a:rPr>
              <a:t> is: “Free from avoidable distress and suffering for patient, family and caregivers, in general accord with the patient's and family's wishes, and reasonably consistent with clinical, cultural and ethical standards.”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396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You’re dying. Should your family err on the side of: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Garamond" panose="02020404030301010803" pitchFamily="18" charset="0"/>
              </a:rPr>
              <a:t>A</a:t>
            </a:r>
            <a:r>
              <a:rPr lang="en-US" dirty="0" smtClean="0">
                <a:latin typeface="Garamond" panose="02020404030301010803" pitchFamily="18" charset="0"/>
              </a:rPr>
              <a:t>. Over medicating. Let me ride off into the sunset on a magic carpet ride</a:t>
            </a:r>
          </a:p>
          <a:p>
            <a:r>
              <a:rPr lang="en-US" b="1" dirty="0" smtClean="0">
                <a:latin typeface="Garamond" panose="02020404030301010803" pitchFamily="18" charset="0"/>
              </a:rPr>
              <a:t>B</a:t>
            </a:r>
            <a:r>
              <a:rPr lang="en-US" dirty="0" smtClean="0">
                <a:latin typeface="Garamond" panose="02020404030301010803" pitchFamily="18" charset="0"/>
              </a:rPr>
              <a:t>. Moderation. I want to say my goodbye, but not be in pain</a:t>
            </a:r>
          </a:p>
          <a:p>
            <a:r>
              <a:rPr lang="en-US" b="1" dirty="0" smtClean="0">
                <a:latin typeface="Garamond" panose="02020404030301010803" pitchFamily="18" charset="0"/>
              </a:rPr>
              <a:t>C.</a:t>
            </a:r>
            <a:r>
              <a:rPr lang="en-US" dirty="0" smtClean="0">
                <a:latin typeface="Garamond" panose="02020404030301010803" pitchFamily="18" charset="0"/>
              </a:rPr>
              <a:t> Caution. Minimal medication, I want to be as present as possible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pPr marL="0" indent="0" algn="r">
              <a:buNone/>
            </a:pPr>
            <a:r>
              <a:rPr lang="en-US" sz="2000" dirty="0" smtClean="0">
                <a:latin typeface="Garamond" panose="02020404030301010803" pitchFamily="18" charset="0"/>
              </a:rPr>
              <a:t>Taken from the Death Deck</a:t>
            </a:r>
            <a:endParaRPr lang="en-US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129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What is the Role of a Death Doula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Garamond" panose="02020404030301010803" pitchFamily="18" charset="0"/>
              </a:rPr>
              <a:t>A non-medically trained individual who supports someone who has received a terminal illness diagnosis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Garamond" panose="02020404030301010803" pitchFamily="18" charset="0"/>
              </a:rPr>
              <a:t>Supports the dying individual with last wishes to the fullest extent possible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Garamond" panose="02020404030301010803" pitchFamily="18" charset="0"/>
              </a:rPr>
              <a:t>Runs errands, reads, writes letters for client, assists with estate planning etc.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Garamond" panose="02020404030301010803" pitchFamily="18" charset="0"/>
              </a:rPr>
              <a:t>Helps client and family in the process of preparing for the imminent death (rituals, prayers, bathing of body, contacting funeral home, etc.)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Garamond" panose="02020404030301010803" pitchFamily="18" charset="0"/>
              </a:rPr>
              <a:t>Assists the family after the client dies with end of life details</a:t>
            </a:r>
          </a:p>
        </p:txBody>
      </p:sp>
    </p:spTree>
    <p:extLst>
      <p:ext uri="{BB962C8B-B14F-4D97-AF65-F5344CB8AC3E}">
        <p14:creationId xmlns:p14="http://schemas.microsoft.com/office/powerpoint/2010/main" val="2432370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6002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Garamond" panose="02020404030301010803" pitchFamily="18" charset="0"/>
              </a:rPr>
              <a:t>You’r</a:t>
            </a:r>
            <a:r>
              <a:rPr lang="en-US" dirty="0" smtClean="0">
                <a:latin typeface="Garamond" panose="02020404030301010803" pitchFamily="18" charset="0"/>
              </a:rPr>
              <a:t>e going to Die. When? Someday </a:t>
            </a:r>
            <a:r>
              <a:rPr lang="en-US" dirty="0" smtClean="0">
                <a:latin typeface="Garamond" panose="02020404030301010803" pitchFamily="18" charset="0"/>
              </a:rPr>
              <a:t>What </a:t>
            </a:r>
            <a:r>
              <a:rPr lang="en-US" dirty="0">
                <a:latin typeface="Garamond" panose="02020404030301010803" pitchFamily="18" charset="0"/>
              </a:rPr>
              <a:t>do you fear the most about death?</a:t>
            </a:r>
            <a:br>
              <a:rPr lang="en-US" dirty="0">
                <a:latin typeface="Garamond" panose="02020404030301010803" pitchFamily="18" charset="0"/>
              </a:rPr>
            </a:b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500" b="1" dirty="0">
                <a:latin typeface="Garamond" panose="02020404030301010803" pitchFamily="18" charset="0"/>
              </a:rPr>
              <a:t>Facing our own mortality is scary complex and at times unimaginable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Garamond" panose="02020404030301010803" pitchFamily="18" charset="0"/>
              </a:rPr>
              <a:t>Leaving </a:t>
            </a:r>
            <a:r>
              <a:rPr lang="en-US" dirty="0">
                <a:latin typeface="Garamond" panose="02020404030301010803" pitchFamily="18" charset="0"/>
              </a:rPr>
              <a:t>loved ones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Garamond" panose="02020404030301010803" pitchFamily="18" charset="0"/>
              </a:rPr>
              <a:t>Pain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Garamond" panose="02020404030301010803" pitchFamily="18" charset="0"/>
              </a:rPr>
              <a:t>Not accomplishing goals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Garamond" panose="02020404030301010803" pitchFamily="18" charset="0"/>
              </a:rPr>
              <a:t>The Afterlife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Garamond" panose="02020404030301010803" pitchFamily="18" charset="0"/>
              </a:rPr>
              <a:t>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428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Visitation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sz="48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4800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en-US" sz="6400" b="1" dirty="0" smtClean="0">
                <a:latin typeface="Garamond" panose="02020404030301010803" pitchFamily="18" charset="0"/>
              </a:rPr>
              <a:t>If you knew you could visit your loved ones after death, how would you make your presence knows?</a:t>
            </a:r>
            <a:endParaRPr lang="en-US" sz="6400" b="1" dirty="0">
              <a:latin typeface="Garamond" panose="02020404030301010803" pitchFamily="18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3657600" lvl="8" indent="0" algn="r">
              <a:buNone/>
            </a:pPr>
            <a:r>
              <a:rPr lang="en-US" dirty="0">
                <a:latin typeface="Garamond" panose="02020404030301010803" pitchFamily="18" charset="0"/>
              </a:rPr>
              <a:t>Taken from the Death Deck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915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288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Let’s Talk About Death Baby</vt:lpstr>
      <vt:lpstr>What is a Good Death</vt:lpstr>
      <vt:lpstr>You’re dying. Should your family err on the side of:</vt:lpstr>
      <vt:lpstr>What is the Role of a Death Doula</vt:lpstr>
      <vt:lpstr> You’re going to Die. When? Someday What do you fear the most about death? </vt:lpstr>
      <vt:lpstr>Visitation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Angelyn</dc:creator>
  <cp:lastModifiedBy>Angelyn</cp:lastModifiedBy>
  <cp:revision>14</cp:revision>
  <dcterms:created xsi:type="dcterms:W3CDTF">2021-04-03T20:47:26Z</dcterms:created>
  <dcterms:modified xsi:type="dcterms:W3CDTF">2021-05-04T22:47:18Z</dcterms:modified>
</cp:coreProperties>
</file>